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6" r:id="rId4"/>
    <p:sldId id="277" r:id="rId5"/>
    <p:sldId id="263" r:id="rId6"/>
    <p:sldId id="294" r:id="rId7"/>
    <p:sldId id="295" r:id="rId8"/>
    <p:sldId id="283" r:id="rId9"/>
    <p:sldId id="284" r:id="rId10"/>
    <p:sldId id="279" r:id="rId11"/>
    <p:sldId id="278" r:id="rId12"/>
    <p:sldId id="285" r:id="rId13"/>
    <p:sldId id="286" r:id="rId14"/>
    <p:sldId id="287" r:id="rId15"/>
    <p:sldId id="289" r:id="rId16"/>
    <p:sldId id="290" r:id="rId17"/>
    <p:sldId id="291" r:id="rId18"/>
    <p:sldId id="292" r:id="rId19"/>
    <p:sldId id="275" r:id="rId20"/>
    <p:sldId id="293" r:id="rId21"/>
    <p:sldId id="296" r:id="rId22"/>
    <p:sldId id="297" r:id="rId23"/>
    <p:sldId id="298" r:id="rId24"/>
    <p:sldId id="270" r:id="rId25"/>
    <p:sldId id="27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8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38F2-806E-4265-B4A9-E634EC1464CC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A6D3B-4BA3-49DE-99C0-23EC9AF80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F4028-E136-4633-A170-91C0190027BB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BBBCD-401A-4C26-9AFE-00C9F4317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F1C84-4ADD-4A3A-B8BE-7D31F6AB29E7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BBFB3-B070-48C7-9AF9-816B05329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8189-1017-46EC-BD88-570EF2C74B03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07782-7D88-47DD-ADF3-E79BDCC31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83480-1530-4B0F-B1AA-7CF4D373EA03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B2425-241B-4B95-AC83-9D88D24F4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68CD-2766-4277-BC03-DDBF5FE8F4D6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BC415-566C-4680-B8EB-E1573EE16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F8025-1A50-4595-BF21-EA088BA94E6A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7A6B0-10BE-49BB-9F88-9DDBC0C88B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49C8F-6D58-45CD-8475-93F34F1147F7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70533-F12C-4DBD-99B7-497E32059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D3E94-EF6A-4A65-9946-79C332745610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ED45F-EA74-4C7F-9ED1-738FFAA60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DDFA5-5A29-41E6-81FA-DC64967EA779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802CF-3B25-478F-A1EA-37D5DFF10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191C2-E1EC-4C31-A5FD-3AD5171077BA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5D6AA-F16C-4D84-8A69-41E900FC8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BE40EC-2D9A-43C5-9D43-26017CF302EA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67C0FE-E6A8-4CBE-88C4-10D437FA5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s://im3-tub-by.yandex.net/i?id=8e269b27d989c1b4ba31421553780e03&amp;n=33&amp;h=190&amp;w=438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0383" y="404664"/>
            <a:ext cx="7992888" cy="1974081"/>
          </a:xfrm>
          <a:ln w="187325" cap="rnd" cmpd="tri">
            <a:solidFill>
              <a:schemeClr val="tx1">
                <a:lumMod val="95000"/>
                <a:lumOff val="5000"/>
              </a:schemeClr>
            </a:solidFill>
            <a:prstDash val="sysDash"/>
            <a:beve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  <a:softEdge rad="127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Скромная работница игла-</a:t>
            </a:r>
            <a:r>
              <a:rPr lang="ru-RU" dirty="0" err="1" smtClean="0"/>
              <a:t>инмэ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/>
            </a:extLst>
          </a:blip>
          <a:srcRect/>
          <a:stretch/>
        </p:blipFill>
        <p:spPr>
          <a:xfrm>
            <a:off x="2148535" y="2607858"/>
            <a:ext cx="5256584" cy="3746071"/>
          </a:xfrm>
          <a:prstGeom prst="horizontalScroll">
            <a:avLst>
              <a:gd name="adj" fmla="val 25000"/>
            </a:avLst>
          </a:prstGeom>
          <a:ln>
            <a:headEnd type="diamond" w="med" len="med"/>
            <a:tailEnd type="diamond" w="med" len="me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Источники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Первые письменные источники</a:t>
            </a:r>
          </a:p>
          <a:p>
            <a:pPr eaLnBrk="1" hangingPunct="1"/>
            <a:r>
              <a:rPr lang="ru-RU" smtClean="0"/>
              <a:t>Документы </a:t>
            </a:r>
            <a:r>
              <a:rPr lang="en-US" smtClean="0"/>
              <a:t>XVII </a:t>
            </a:r>
            <a:r>
              <a:rPr lang="ru-RU" smtClean="0"/>
              <a:t>- </a:t>
            </a:r>
            <a:r>
              <a:rPr lang="en-US" smtClean="0"/>
              <a:t>XVIII</a:t>
            </a:r>
            <a:r>
              <a:rPr lang="ru-RU" smtClean="0"/>
              <a:t> вв: летописи, хроники, отчеты экспедиций</a:t>
            </a:r>
          </a:p>
          <a:p>
            <a:pPr eaLnBrk="1" hangingPunct="1"/>
            <a:r>
              <a:rPr lang="ru-RU" smtClean="0"/>
              <a:t>Труды ученых</a:t>
            </a:r>
          </a:p>
          <a:p>
            <a:pPr eaLnBrk="1" hangingPunct="1"/>
            <a:r>
              <a:rPr lang="ru-RU" smtClean="0"/>
              <a:t>Древние захоронения, поселения и стоянки</a:t>
            </a:r>
          </a:p>
          <a:p>
            <a:pPr eaLnBrk="1" hangingPunct="1"/>
            <a:r>
              <a:rPr lang="ru-RU" smtClean="0"/>
              <a:t>Музейные собрания</a:t>
            </a:r>
          </a:p>
          <a:p>
            <a:pPr eaLnBrk="1" hangingPunct="1"/>
            <a:r>
              <a:rPr lang="ru-RU" smtClean="0"/>
              <a:t>Фотодокументы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Методы исследования</a:t>
            </a: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Сравнительно-исторический метод</a:t>
            </a:r>
          </a:p>
          <a:p>
            <a:pPr eaLnBrk="1" hangingPunct="1"/>
            <a:r>
              <a:rPr lang="ru-RU" smtClean="0"/>
              <a:t>Метод наблюдения</a:t>
            </a:r>
          </a:p>
          <a:p>
            <a:pPr eaLnBrk="1" hangingPunct="1"/>
            <a:r>
              <a:rPr lang="ru-RU" smtClean="0"/>
              <a:t>Метод интервью и опроса</a:t>
            </a:r>
          </a:p>
          <a:p>
            <a:pPr eaLnBrk="1" hangingPunct="1"/>
            <a:r>
              <a:rPr lang="ru-RU" smtClean="0"/>
              <a:t>Метод реконструкции</a:t>
            </a:r>
          </a:p>
          <a:p>
            <a:pPr eaLnBrk="1" hangingPunct="1"/>
            <a:r>
              <a:rPr lang="ru-RU" smtClean="0"/>
              <a:t>Метод картографирования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Карта культурных контактов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5" y="1700213"/>
            <a:ext cx="62007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Река Ангара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71550" y="1557338"/>
            <a:ext cx="6970713" cy="4751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Первые находки</a:t>
            </a:r>
            <a:r>
              <a:rPr lang="ru-RU" smtClean="0">
                <a:latin typeface="Arial" charset="0"/>
              </a:rPr>
              <a:t> </a:t>
            </a:r>
            <a:br>
              <a:rPr lang="ru-RU" smtClean="0">
                <a:latin typeface="Arial" charset="0"/>
              </a:rPr>
            </a:br>
            <a:r>
              <a:rPr lang="ru-RU" sz="1800" smtClean="0">
                <a:latin typeface="Arial" charset="0"/>
              </a:rPr>
              <a:t>во Франции и Китае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125538"/>
            <a:ext cx="8380412" cy="5327650"/>
          </a:xfrm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644900"/>
            <a:ext cx="13906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гнутая вверх стрелка 3"/>
          <p:cNvSpPr/>
          <p:nvPr/>
        </p:nvSpPr>
        <p:spPr>
          <a:xfrm rot="20431730">
            <a:off x="1581150" y="2492375"/>
            <a:ext cx="3913188" cy="865188"/>
          </a:xfrm>
          <a:prstGeom prst="curvedDownArrow">
            <a:avLst>
              <a:gd name="adj1" fmla="val 11107"/>
              <a:gd name="adj2" fmla="val 57306"/>
              <a:gd name="adj3" fmla="val 228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0400" y="2808288"/>
            <a:ext cx="4783138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Места погребений эвенков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6651" t="9448" r="8083" b="5074"/>
          <a:stretch>
            <a:fillRect/>
          </a:stretch>
        </p:blipFill>
        <p:spPr bwMode="auto">
          <a:xfrm>
            <a:off x="3025775" y="1627188"/>
            <a:ext cx="3254375" cy="454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522089" y="1732558"/>
            <a:ext cx="4038600" cy="4525963"/>
          </a:xfrm>
          <a:blipFill>
            <a:blip r:embed="rId2" cstate="print"/>
            <a:tile tx="0" ty="0" sx="100000" sy="100000" flip="none" algn="tl"/>
          </a:blipFill>
          <a:scene3d>
            <a:camera prst="perspectiveAbove"/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/>
            <a:scene3d>
              <a:camera prst="perspectiveAbove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Улукикса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Накита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Ороксо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Инмэ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644008" y="1628800"/>
            <a:ext cx="4038600" cy="4525963"/>
          </a:xfrm>
          <a:blipFill>
            <a:blip r:embed="rId3" cstate="print"/>
            <a:tile tx="0" ty="0" sx="100000" sy="100000" flip="none" algn="tl"/>
          </a:blipFill>
          <a:ln w="76200">
            <a:noFill/>
          </a:ln>
          <a:scene3d>
            <a:camera prst="perspectiveAbove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Иголка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Игла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46323" y="274365"/>
            <a:ext cx="8229601" cy="1143000"/>
          </a:xfrm>
          <a:ln w="76200">
            <a:solidFill>
              <a:srgbClr val="002060"/>
            </a:solidFill>
            <a:prstDash val="lgDashDotDot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0000" endA="300" endPos="55500" dist="101600" dir="5400000" sy="-100000" algn="bl" rotWithShape="0"/>
            <a:softEdge rad="127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Загадка для филологов!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Письменные источники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9538" y="1560513"/>
            <a:ext cx="3938587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 smtClean="0">
                <a:latin typeface="Arial" charset="0"/>
              </a:rPr>
              <a:t>Создание одежды – высокое исскуство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23" name="Picture 4" descr="безымянный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628775"/>
            <a:ext cx="3540125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безымянный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1916113"/>
            <a:ext cx="28797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72213" y="1280631"/>
            <a:ext cx="1914128" cy="2123658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1930 год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738" y="219075"/>
            <a:ext cx="8229600" cy="1143000"/>
          </a:xfrm>
          <a:scene3d>
            <a:camera prst="perspectiveHeroicExtremeRightFacing">
              <a:rot lat="1200000" lon="21015610" rev="0"/>
            </a:camera>
            <a:lightRig rig="threePt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Кузнечное ремесло эвенков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Фродо\Desktop\реферат балыкина\kkkm_028-004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99592" y="1628800"/>
            <a:ext cx="6330280" cy="487431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765175"/>
            <a:ext cx="7848600" cy="475138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Исследовательская работа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Ручная швейная</a:t>
            </a:r>
            <a:br>
              <a:rPr lang="ru-RU" b="1" dirty="0" smtClean="0"/>
            </a:br>
            <a:r>
              <a:rPr lang="ru-RU" b="1" dirty="0" smtClean="0"/>
              <a:t> игла-</a:t>
            </a:r>
            <a:r>
              <a:rPr lang="ru-RU" b="1" dirty="0" err="1" smtClean="0"/>
              <a:t>инмэ</a:t>
            </a:r>
            <a:r>
              <a:rPr lang="ru-RU" b="1" dirty="0" smtClean="0"/>
              <a:t> в эвенкийской культуре» </a:t>
            </a:r>
            <a:endParaRPr lang="ru-RU" b="1" dirty="0"/>
          </a:p>
        </p:txBody>
      </p:sp>
      <p:sp>
        <p:nvSpPr>
          <p:cNvPr id="6" name="Заголовок 1"/>
          <p:cNvSpPr>
            <a:spLocks noGrp="1"/>
          </p:cNvSpPr>
          <p:nvPr>
            <p:ph type="subTitle" idx="1"/>
          </p:nvPr>
        </p:nvSpPr>
        <p:spPr>
          <a:xfrm>
            <a:off x="1547813" y="378936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770" name="Rectangle 8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endParaRPr lang="ru-RU"/>
          </a:p>
        </p:txBody>
      </p:sp>
      <p:pic>
        <p:nvPicPr>
          <p:cNvPr id="32771" name="Picture 9" descr="https://im3-tub-by.yandex.net/i?id=8e269b27d989c1b4ba31421553780e03&amp;n=33&amp;h=190&amp;w=438"/>
          <p:cNvPicPr>
            <a:picLocks noGrp="1" noChangeAspect="1" noChangeArrowheads="1"/>
          </p:cNvPicPr>
          <p:nvPr>
            <p:ph type="title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331913" y="2060575"/>
            <a:ext cx="6011862" cy="26082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Выводы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 эвенков существовали самодельные костяные иглы,  иглы из бронзы, кованные железные иглы на всем историческом пути развития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 ранних этапов эвенки развили технологию шитья одежды начиная от нагрудника до меховых и </a:t>
            </a:r>
            <a:r>
              <a:rPr lang="ru-RU" dirty="0" err="1" smtClean="0"/>
              <a:t>ровдужных</a:t>
            </a:r>
            <a:r>
              <a:rPr lang="ru-RU" dirty="0" smtClean="0"/>
              <a:t>  кафтанов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Каким народам принадлежат памятники древности предстоит еще выяснить и от этого будет зависеть дальнейшее изучение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scene3d>
            <a:camera prst="perspectiveAbove"/>
            <a:lightRig rig="threePt" dir="t"/>
          </a:scene3d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-972616" y="1844824"/>
            <a:ext cx="8229600" cy="4525963"/>
          </a:xfrm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Моя работа еще не закончена и предстоит еще много работать над оформлением результатов нашего интересного исследования….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Проведенное исследование есть только начало большой работы по археологическому изучению Эвенкии!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метод моделирования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t="8549" b="30711"/>
          <a:stretch>
            <a:fillRect/>
          </a:stretch>
        </p:blipFill>
        <p:spPr bwMode="auto">
          <a:xfrm>
            <a:off x="1466850" y="2205038"/>
            <a:ext cx="6200775" cy="39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Бронзовый век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t="8994" b="5379"/>
          <a:stretch>
            <a:fillRect/>
          </a:stretch>
        </p:blipFill>
        <p:spPr bwMode="auto">
          <a:xfrm>
            <a:off x="2484438" y="1484313"/>
            <a:ext cx="4214812" cy="505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1897 год – поездка на Ангару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t="8540" b="9355"/>
          <a:stretch>
            <a:fillRect/>
          </a:stretch>
        </p:blipFill>
        <p:spPr bwMode="auto">
          <a:xfrm>
            <a:off x="1692275" y="1557338"/>
            <a:ext cx="6200775" cy="51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Цель – это  КПД!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/>
            <a:r>
              <a:rPr lang="ru-RU" smtClean="0"/>
              <a:t>Цель КОНКРЕТНА – ПРОВЕРЯЕМА- ДОСТИЖИМА</a:t>
            </a:r>
          </a:p>
          <a:p>
            <a:pPr eaLnBrk="1" hangingPunct="1"/>
            <a:r>
              <a:rPr lang="ru-RU" smtClean="0"/>
              <a:t>Как выглядели древние иглы?</a:t>
            </a:r>
          </a:p>
          <a:p>
            <a:pPr eaLnBrk="1" hangingPunct="1"/>
            <a:r>
              <a:rPr lang="ru-RU" smtClean="0"/>
              <a:t>Что шили первыми иглами?</a:t>
            </a:r>
          </a:p>
          <a:p>
            <a:pPr eaLnBrk="1" hangingPunct="1"/>
            <a:r>
              <a:rPr lang="ru-RU" smtClean="0"/>
              <a:t>Из чего сделаны старинные иглы?</a:t>
            </a:r>
          </a:p>
          <a:p>
            <a:pPr eaLnBrk="1" hangingPunct="1"/>
            <a:r>
              <a:rPr lang="ru-RU" smtClean="0"/>
              <a:t>Почему ценили первые иглы?</a:t>
            </a:r>
          </a:p>
          <a:p>
            <a:pPr algn="just" eaLnBrk="1" hangingPunct="1"/>
            <a:r>
              <a:rPr lang="ru-RU" smtClean="0"/>
              <a:t>Наша ЦЕЛЬ – определить виды игл-инмэ и развитие материала для одежды от шкуры до ровдуги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 задач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 сбору данных археологии</a:t>
            </a:r>
          </a:p>
          <a:p>
            <a:pPr eaLnBrk="1" hangingPunct="1"/>
            <a:r>
              <a:rPr lang="ru-RU" smtClean="0"/>
              <a:t>По изучению научных статей по теме</a:t>
            </a:r>
          </a:p>
          <a:p>
            <a:pPr eaLnBrk="1" hangingPunct="1"/>
            <a:r>
              <a:rPr lang="ru-RU" smtClean="0"/>
              <a:t>По сбору данных языка и фольклора</a:t>
            </a:r>
          </a:p>
          <a:p>
            <a:pPr eaLnBrk="1" hangingPunct="1"/>
            <a:r>
              <a:rPr lang="ru-RU" smtClean="0"/>
              <a:t>Характеристика и анализ собранных фактов</a:t>
            </a:r>
          </a:p>
          <a:p>
            <a:pPr eaLnBrk="1" hangingPunct="1"/>
            <a:r>
              <a:rPr lang="ru-RU" smtClean="0"/>
              <a:t>Описание старинных игл</a:t>
            </a:r>
          </a:p>
          <a:p>
            <a:pPr eaLnBrk="1" hangingPunct="1"/>
            <a:r>
              <a:rPr lang="ru-RU" smtClean="0"/>
              <a:t>Оформление результата исследования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1417638"/>
            <a:ext cx="262096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35525" y="4221163"/>
            <a:ext cx="353536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650" y="1393825"/>
            <a:ext cx="3448050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Археолог М.Баташев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Бронзовый век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0191" t="12624" r="8463" b="6035"/>
          <a:stretch>
            <a:fillRect/>
          </a:stretch>
        </p:blipFill>
        <p:spPr bwMode="auto">
          <a:xfrm>
            <a:off x="2771775" y="1398588"/>
            <a:ext cx="3805238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blipFill>
            <a:blip r:embed="rId2" cstate="print"/>
            <a:tile tx="0" ty="0" sx="100000" sy="100000" flip="none" algn="tl"/>
          </a:blipFill>
          <a:ln w="76200">
            <a:solidFill>
              <a:schemeClr val="accent5">
                <a:lumMod val="75000"/>
              </a:schemeClr>
            </a:solidFill>
            <a:prstDash val="sysDot"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762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Игольница - ага</a:t>
            </a:r>
            <a:endParaRPr lang="ru-RU" b="1" cap="all" dirty="0">
              <a:ln w="76200">
                <a:solidFill>
                  <a:schemeClr val="accent1">
                    <a:lumMod val="5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BEBA8EAE-BF5A-486C-A8C5-ECC9F3942E4B}"/>
              <a:ext uri="{28A0092B-C50C-407E-A947-70E740481C1C}"/>
            </a:extLst>
          </a:blip>
          <a:srcRect/>
          <a:stretch/>
        </p:blipFill>
        <p:spPr>
          <a:xfrm>
            <a:off x="2627784" y="1628800"/>
            <a:ext cx="4320480" cy="4974235"/>
          </a:xfrm>
          <a:effectLst>
            <a:glow rad="228600">
              <a:schemeClr val="accent6">
                <a:satMod val="175000"/>
                <a:alpha val="40000"/>
              </a:schemeClr>
            </a:glow>
            <a:softEdge rad="317500"/>
          </a:effectLst>
          <a:scene3d>
            <a:camera prst="isometricOffAxis1Righ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Игла-инмэ в сказках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63713" y="1484313"/>
            <a:ext cx="5264150" cy="4941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Мастерская обуви </a:t>
            </a:r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650" y="1412875"/>
            <a:ext cx="3617913" cy="4824413"/>
          </a:xfrm>
        </p:spPr>
      </p:pic>
      <p:pic>
        <p:nvPicPr>
          <p:cNvPr id="21507" name="Рисунок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263" y="1844675"/>
            <a:ext cx="3128962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262</Words>
  <Application>Microsoft Office PowerPoint</Application>
  <PresentationFormat>Экран (4:3)</PresentationFormat>
  <Paragraphs>62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Скромная работница игла-инмэ</vt:lpstr>
      <vt:lpstr>Исследовательская работа «Ручная швейная  игла-инмэ в эвенкийской культуре» </vt:lpstr>
      <vt:lpstr>Цель – это  КПД!</vt:lpstr>
      <vt:lpstr>Решение задач</vt:lpstr>
      <vt:lpstr>Археолог М.Баташев</vt:lpstr>
      <vt:lpstr>Бронзовый век</vt:lpstr>
      <vt:lpstr>Игольница - ага</vt:lpstr>
      <vt:lpstr>Игла-инмэ в сказках</vt:lpstr>
      <vt:lpstr>Мастерская обуви </vt:lpstr>
      <vt:lpstr>Источники</vt:lpstr>
      <vt:lpstr>Методы исследования</vt:lpstr>
      <vt:lpstr>Карта культурных контактов</vt:lpstr>
      <vt:lpstr>Река Ангара</vt:lpstr>
      <vt:lpstr>Первые находки  во Франции и Китае</vt:lpstr>
      <vt:lpstr>Места погребений эвенков</vt:lpstr>
      <vt:lpstr>Загадка для филологов!</vt:lpstr>
      <vt:lpstr>Письменные источники</vt:lpstr>
      <vt:lpstr>Создание одежды – высокое исскуство</vt:lpstr>
      <vt:lpstr>Кузнечное ремесло эвенков</vt:lpstr>
      <vt:lpstr>Слайд 20</vt:lpstr>
      <vt:lpstr>Выводы </vt:lpstr>
      <vt:lpstr>Спасибо за внимание!</vt:lpstr>
      <vt:lpstr>метод моделирования</vt:lpstr>
      <vt:lpstr>Бронзовый век</vt:lpstr>
      <vt:lpstr>1897 год – поездка на Ангару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Скромная работница игла-инмэ</dc:title>
  <dc:creator>Фродо</dc:creator>
  <cp:lastModifiedBy>Роман</cp:lastModifiedBy>
  <cp:revision>36</cp:revision>
  <dcterms:created xsi:type="dcterms:W3CDTF">2016-04-01T17:24:01Z</dcterms:created>
  <dcterms:modified xsi:type="dcterms:W3CDTF">2017-03-01T06:00:50Z</dcterms:modified>
</cp:coreProperties>
</file>